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Merriweather" panose="020B0604020202020204" charset="-52"/>
      <p:regular r:id="rId21"/>
      <p:bold r:id="rId22"/>
      <p:italic r:id="rId23"/>
      <p:boldItalic r:id="rId24"/>
    </p:embeddedFont>
    <p:embeddedFont>
      <p:font typeface="Comfortaa"/>
      <p:regular r:id="rId25"/>
      <p:bold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7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11" Type="http://schemas.openxmlformats.org/officeDocument/2006/relationships/image" Target="../media/image16.jpg"/><Relationship Id="rId5" Type="http://schemas.openxmlformats.org/officeDocument/2006/relationships/image" Target="../media/image26.png"/><Relationship Id="rId10" Type="http://schemas.openxmlformats.org/officeDocument/2006/relationships/image" Target="../media/image31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10" Type="http://schemas.openxmlformats.org/officeDocument/2006/relationships/image" Target="../media/image16.jp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16.jp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0" y="1192544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25" y="184078"/>
            <a:ext cx="3275976" cy="327595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3818500" y="1192547"/>
            <a:ext cx="49569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Средно училище </a:t>
            </a:r>
            <a:endParaRPr sz="18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за хуманитарни науки и изкуства "Константин Преславски" - гр. Варна</a:t>
            </a:r>
            <a:endParaRPr sz="18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Shape 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9550" y="2467950"/>
            <a:ext cx="5864901" cy="25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hape 233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36" name="Shape 236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Shape 238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9" name="Shape 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243" name="Shape 243"/>
          <p:cNvSpPr/>
          <p:nvPr/>
        </p:nvSpPr>
        <p:spPr>
          <a:xfrm>
            <a:off x="7493382" y="4205950"/>
            <a:ext cx="905700" cy="8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4502" y="4272792"/>
            <a:ext cx="734675" cy="73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05990">
            <a:off x="2159558" y="1372148"/>
            <a:ext cx="1651379" cy="1236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91414">
            <a:off x="219120" y="1894048"/>
            <a:ext cx="1590300" cy="1058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9100" y="2867335"/>
            <a:ext cx="1893550" cy="138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866937">
            <a:off x="7058048" y="1193288"/>
            <a:ext cx="1893550" cy="129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35286" y="2702862"/>
            <a:ext cx="2083063" cy="1586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35600" y="1253070"/>
            <a:ext cx="905699" cy="139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368224" y="2990579"/>
            <a:ext cx="1358175" cy="927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58" name="Shape 258"/>
          <p:cNvSpPr txBox="1"/>
          <p:nvPr/>
        </p:nvSpPr>
        <p:spPr>
          <a:xfrm>
            <a:off x="481100" y="1943150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Профил "Обществени науки" (География и икономика)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География и икономика, Български език и литература, Немски, История и цивилизации.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Интензивно изучаван език в VIII клас - немски ( 18 часа седмично ).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Идеята на профила е учениците да осмислят значението, мястото и ролята на географските познания като необходимо условие за разбиране на глобалните процеси в съвремеността, обучението им да допринесе за формиране и повишаване на тяхната географска култура, за постигане на компетентности за ползотворно участие в обществения живот.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Shape 262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BF9000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BF9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63" name="Shape 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Shape 264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851775" y="2921950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851775" y="3106633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851775" y="3268849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3113660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6348229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 txBox="1"/>
          <p:nvPr/>
        </p:nvSpPr>
        <p:spPr>
          <a:xfrm>
            <a:off x="3227095" y="2385913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F9000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rgbClr val="BF9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6412726" y="2385925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F9000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rgbClr val="BF9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Shape 273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274" name="Shape 274"/>
          <p:cNvSpPr/>
          <p:nvPr/>
        </p:nvSpPr>
        <p:spPr>
          <a:xfrm>
            <a:off x="7518125" y="4205950"/>
            <a:ext cx="9057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9633" y="4284434"/>
            <a:ext cx="694625" cy="6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481100" y="1943150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Профил "Изобразително изкуство"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Прием след изпит за проверка на способностите по изобразително изкуство.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Профилиращи предмети - Изобразително изкуство, Български език и литература, Английски език.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Интензивно изучаван език в VIII клас - английски (18 часа седмично).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Във втори гимназиален етап учениците се обучават в студия по скулптура, живопис, графика, приложни изкуства и дизайн. Така придобиват знания и специализирани практически умения по съответния вид изкуство.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Shape 283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3C78D8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3C78D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87" name="Shape 2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9" name="Shape 289"/>
          <p:cNvSpPr/>
          <p:nvPr/>
        </p:nvSpPr>
        <p:spPr>
          <a:xfrm>
            <a:off x="851775" y="2921950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851775" y="3106633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851775" y="3470328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3113660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6348229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Shape 294"/>
          <p:cNvSpPr txBox="1"/>
          <p:nvPr/>
        </p:nvSpPr>
        <p:spPr>
          <a:xfrm>
            <a:off x="3227020" y="2385913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D85C6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rgbClr val="3D85C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6412726" y="2385925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3D85C6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rgbClr val="3D85C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" name="Shape 296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298" name="Shape 298"/>
          <p:cNvSpPr/>
          <p:nvPr/>
        </p:nvSpPr>
        <p:spPr>
          <a:xfrm>
            <a:off x="851775" y="3622728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7518125" y="4205950"/>
            <a:ext cx="8343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0" name="Shape 3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45" y="4292448"/>
            <a:ext cx="694625" cy="697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1077D2"/>
              </a:gs>
              <a:gs pos="100000">
                <a:srgbClr val="09315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3" name="Shape 313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Shape 314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315" name="Shape 315"/>
          <p:cNvSpPr/>
          <p:nvPr/>
        </p:nvSpPr>
        <p:spPr>
          <a:xfrm>
            <a:off x="7518125" y="4205950"/>
            <a:ext cx="8343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45" y="4292448"/>
            <a:ext cx="694625" cy="697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31086">
            <a:off x="493388" y="1890732"/>
            <a:ext cx="1689549" cy="241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99975" y="1113925"/>
            <a:ext cx="1787451" cy="227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7220" y="2791875"/>
            <a:ext cx="2462773" cy="171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36383" y="1113913"/>
            <a:ext cx="1489754" cy="147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16874" y="1475050"/>
            <a:ext cx="2021174" cy="20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3471" y="398312"/>
            <a:ext cx="834300" cy="6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/>
          <p:nvPr/>
        </p:nvSpPr>
        <p:spPr>
          <a:xfrm>
            <a:off x="274975" y="1737914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29" name="Shape 329"/>
          <p:cNvSpPr txBox="1"/>
          <p:nvPr/>
        </p:nvSpPr>
        <p:spPr>
          <a:xfrm>
            <a:off x="481100" y="1782789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Профил "Музика"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Прием след изпит за проверка на способностите по музика.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Профилиращи предмети - Музика. Български език и литература, Английски език</a:t>
            </a:r>
            <a:endParaRPr sz="12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Разширено изучаван език в VIII клас - английски (12 часа седмично)</a:t>
            </a:r>
            <a:endParaRPr sz="12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Учебният план предвижда индивидуално обучение по музикален инструмент гъдулка, гайда, кавал, тамбура, народно пеене, поп и джаз пеене, китара, пиано, акордеон и задължително пиано. Изучават се и основни музикално-теоретични дисциплини като „Солфеж и начална хармония", „Теория на музиката", „Музикална култура", „Българска народна музика", "История на музиката", „Музикални технологии" и „Хореография". 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31" name="Shape 331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1560850" y="564250"/>
            <a:ext cx="7165500" cy="633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4" name="Shape 3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36" name="Shape 336"/>
          <p:cNvSpPr/>
          <p:nvPr/>
        </p:nvSpPr>
        <p:spPr>
          <a:xfrm>
            <a:off x="851775" y="2761589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Shape 337"/>
          <p:cNvSpPr/>
          <p:nvPr/>
        </p:nvSpPr>
        <p:spPr>
          <a:xfrm>
            <a:off x="851775" y="2946272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Shape 338"/>
          <p:cNvSpPr/>
          <p:nvPr/>
        </p:nvSpPr>
        <p:spPr>
          <a:xfrm>
            <a:off x="851775" y="3098427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113660" y="2190466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Shape 340"/>
          <p:cNvSpPr/>
          <p:nvPr/>
        </p:nvSpPr>
        <p:spPr>
          <a:xfrm>
            <a:off x="6348229" y="2190466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Shape 341"/>
          <p:cNvSpPr txBox="1"/>
          <p:nvPr/>
        </p:nvSpPr>
        <p:spPr>
          <a:xfrm>
            <a:off x="3227020" y="2225552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rgbClr val="6AA84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6412726" y="2225564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6AA84F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rgbClr val="6AA84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345" name="Shape 345"/>
          <p:cNvSpPr/>
          <p:nvPr/>
        </p:nvSpPr>
        <p:spPr>
          <a:xfrm>
            <a:off x="851775" y="3284377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7518125" y="4205950"/>
            <a:ext cx="8343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Shape 3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50" y="4314051"/>
            <a:ext cx="694625" cy="701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Shape 353"/>
          <p:cNvSpPr/>
          <p:nvPr/>
        </p:nvSpPr>
        <p:spPr>
          <a:xfrm>
            <a:off x="274975" y="1737914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54" name="Shape 354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55" name="Shape 355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0" name="Shape 360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Shape 361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362" name="Shape 362"/>
          <p:cNvSpPr/>
          <p:nvPr/>
        </p:nvSpPr>
        <p:spPr>
          <a:xfrm>
            <a:off x="7518125" y="4205950"/>
            <a:ext cx="8343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Shape 3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50" y="4314051"/>
            <a:ext cx="694625" cy="701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704326">
            <a:off x="164576" y="1866587"/>
            <a:ext cx="2282547" cy="171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66262">
            <a:off x="2877062" y="1263276"/>
            <a:ext cx="1805875" cy="149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6249" y="3027100"/>
            <a:ext cx="1962601" cy="136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2025" y="1849268"/>
            <a:ext cx="3726024" cy="1704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83471" y="398312"/>
            <a:ext cx="834300" cy="6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hape 373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/>
          <p:nvPr/>
        </p:nvSpPr>
        <p:spPr>
          <a:xfrm>
            <a:off x="274975" y="1627026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75" name="Shape 375"/>
          <p:cNvSpPr txBox="1"/>
          <p:nvPr/>
        </p:nvSpPr>
        <p:spPr>
          <a:xfrm>
            <a:off x="481100" y="1671901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Професия  "Танцьор"  с две  специалности: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„Български танци"  и „Модерен танц".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Придобиване на трета степен на професионална квалификация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Разширено изучаван език в VIII клас - английски (12 часа седмично)</a:t>
            </a:r>
            <a:endParaRPr sz="12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Учениците избират специалността при постъпване в училище и се обучават по съответния училищен учебен план. Паралелката се дели на две групи по предметите, различни за двете специалности.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76" name="Shape 376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80" name="Shape 3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851775" y="2835384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851775" y="3030188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Shape 384"/>
          <p:cNvSpPr/>
          <p:nvPr/>
        </p:nvSpPr>
        <p:spPr>
          <a:xfrm>
            <a:off x="3113660" y="2231978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Shape 385"/>
          <p:cNvSpPr/>
          <p:nvPr/>
        </p:nvSpPr>
        <p:spPr>
          <a:xfrm>
            <a:off x="6348229" y="2231978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Shape 386"/>
          <p:cNvSpPr txBox="1"/>
          <p:nvPr/>
        </p:nvSpPr>
        <p:spPr>
          <a:xfrm>
            <a:off x="3261845" y="2267064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6412726" y="2267076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A64D79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rgbClr val="A64D79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8" name="Shape 388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Shape 389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390" name="Shape 390"/>
          <p:cNvSpPr/>
          <p:nvPr/>
        </p:nvSpPr>
        <p:spPr>
          <a:xfrm>
            <a:off x="851775" y="3207609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Shape 391"/>
          <p:cNvSpPr/>
          <p:nvPr/>
        </p:nvSpPr>
        <p:spPr>
          <a:xfrm>
            <a:off x="7518125" y="4262225"/>
            <a:ext cx="834300" cy="78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50" y="4332270"/>
            <a:ext cx="694625" cy="6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hape 397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Shape 398"/>
          <p:cNvSpPr/>
          <p:nvPr/>
        </p:nvSpPr>
        <p:spPr>
          <a:xfrm>
            <a:off x="274975" y="1627026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99" name="Shape 399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Shape 402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A64D79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A64D7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03" name="Shape 4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5" name="Shape 405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Shape 406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407" name="Shape 407"/>
          <p:cNvSpPr/>
          <p:nvPr/>
        </p:nvSpPr>
        <p:spPr>
          <a:xfrm>
            <a:off x="7518125" y="4262225"/>
            <a:ext cx="834300" cy="78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Shape 4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850" y="4332270"/>
            <a:ext cx="694625" cy="6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32052">
            <a:off x="274980" y="1685350"/>
            <a:ext cx="2028425" cy="273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23977">
            <a:off x="2770466" y="1200011"/>
            <a:ext cx="1750495" cy="162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7968" y="3012218"/>
            <a:ext cx="2138200" cy="149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91422" y="2752988"/>
            <a:ext cx="3207603" cy="146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92713" y="1462788"/>
            <a:ext cx="1805012" cy="120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3471" y="398312"/>
            <a:ext cx="834300" cy="6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/>
        </p:nvSpPr>
        <p:spPr>
          <a:xfrm>
            <a:off x="380375" y="542900"/>
            <a:ext cx="4394100" cy="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333454" y="4925566"/>
            <a:ext cx="4480500" cy="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4846275" y="3909000"/>
            <a:ext cx="3964200" cy="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Shape 422"/>
          <p:cNvSpPr/>
          <p:nvPr/>
        </p:nvSpPr>
        <p:spPr>
          <a:xfrm rot="5400000">
            <a:off x="7577700" y="2711050"/>
            <a:ext cx="2406900" cy="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Shape 423"/>
          <p:cNvSpPr/>
          <p:nvPr/>
        </p:nvSpPr>
        <p:spPr>
          <a:xfrm rot="5400000">
            <a:off x="-939179" y="3661900"/>
            <a:ext cx="2580300" cy="5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Shape 424"/>
          <p:cNvSpPr txBox="1"/>
          <p:nvPr/>
        </p:nvSpPr>
        <p:spPr>
          <a:xfrm>
            <a:off x="367825" y="2493875"/>
            <a:ext cx="4338600" cy="24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Адрес: 9000 Варна, България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ул. “Атанас Георгиев” № 20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 www.nghni-varna.com</a:t>
            </a:r>
            <a:endParaRPr sz="12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Дирекop: 052/622-303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Заместник-директор: 052/622-334   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Канцелария: 052/622-337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 – mail: nghni_varna@abv.bg </a:t>
            </a:r>
            <a:endParaRPr sz="1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0" y="1192544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 txBox="1"/>
          <p:nvPr/>
        </p:nvSpPr>
        <p:spPr>
          <a:xfrm>
            <a:off x="321575" y="1422985"/>
            <a:ext cx="49596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ЗА КОНТАКТ С НАС</a:t>
            </a:r>
            <a:endParaRPr sz="2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313" y="121425"/>
            <a:ext cx="3395600" cy="33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4036700" y="1693175"/>
            <a:ext cx="4709100" cy="295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4027675" y="1719924"/>
            <a:ext cx="4709100" cy="28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Средно училище </a:t>
            </a:r>
            <a:endParaRPr sz="1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за хуманитарни науки и изкуства </a:t>
            </a:r>
            <a:endParaRPr sz="1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„Константин Преславски“ - Варна</a:t>
            </a:r>
            <a:endParaRPr sz="1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е </a:t>
            </a:r>
            <a:r>
              <a:rPr lang="en-GB" sz="1500" b="1">
                <a:solidFill>
                  <a:srgbClr val="3D85C6"/>
                </a:solidFill>
                <a:latin typeface="Roboto"/>
                <a:ea typeface="Roboto"/>
                <a:cs typeface="Roboto"/>
                <a:sym typeface="Roboto"/>
              </a:rPr>
              <a:t>създадено през 1988 г.</a:t>
            </a:r>
            <a:r>
              <a:rPr lang="en-GB" sz="1500" b="1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500" b="1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rgbClr val="61B4A4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Основата на дългосрочната политика за развитието на училището е разгръщане на творческия потенциал на учениците, чрез интеграция на </a:t>
            </a:r>
            <a:endParaRPr sz="1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b="1">
                <a:solidFill>
                  <a:srgbClr val="674EA7"/>
                </a:solidFill>
                <a:latin typeface="Comfortaa"/>
                <a:ea typeface="Comfortaa"/>
                <a:cs typeface="Comfortaa"/>
                <a:sym typeface="Comfortaa"/>
              </a:rPr>
              <a:t>хуманитаристика и изкуства.</a:t>
            </a:r>
            <a:endParaRPr sz="1500" b="1">
              <a:solidFill>
                <a:srgbClr val="674EA7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61B4A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1830671"/>
            <a:ext cx="3503300" cy="281690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6" name="Shape 66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/>
          <p:nvPr/>
        </p:nvSpPr>
        <p:spPr>
          <a:xfrm>
            <a:off x="775575" y="564250"/>
            <a:ext cx="80490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ЗА УЧИЛИЩЕТО</a:t>
            </a:r>
            <a:endParaRPr sz="2500" b="1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 txBox="1"/>
          <p:nvPr/>
        </p:nvSpPr>
        <p:spPr>
          <a:xfrm>
            <a:off x="0" y="4647575"/>
            <a:ext cx="91440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|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hape 75"/>
          <p:cNvCxnSpPr/>
          <p:nvPr/>
        </p:nvCxnSpPr>
        <p:spPr>
          <a:xfrm>
            <a:off x="1264818" y="4344699"/>
            <a:ext cx="6784200" cy="47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" name="Shape 76"/>
          <p:cNvSpPr/>
          <p:nvPr/>
        </p:nvSpPr>
        <p:spPr>
          <a:xfrm>
            <a:off x="2082163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788739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 txBox="1"/>
          <p:nvPr/>
        </p:nvSpPr>
        <p:spPr>
          <a:xfrm>
            <a:off x="887700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1988 г 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2168418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1995 г 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80" name="Shape 80"/>
          <p:cNvSpPr/>
          <p:nvPr/>
        </p:nvSpPr>
        <p:spPr>
          <a:xfrm>
            <a:off x="4749163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455739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 txBox="1"/>
          <p:nvPr/>
        </p:nvSpPr>
        <p:spPr>
          <a:xfrm>
            <a:off x="3554700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1999 г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83" name="Shape 83"/>
          <p:cNvSpPr txBox="1"/>
          <p:nvPr/>
        </p:nvSpPr>
        <p:spPr>
          <a:xfrm>
            <a:off x="4835418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2003 г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84" name="Shape 84"/>
          <p:cNvSpPr/>
          <p:nvPr/>
        </p:nvSpPr>
        <p:spPr>
          <a:xfrm>
            <a:off x="7339963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6046539" y="3766752"/>
            <a:ext cx="851100" cy="851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3D85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 txBox="1"/>
          <p:nvPr/>
        </p:nvSpPr>
        <p:spPr>
          <a:xfrm>
            <a:off x="6145500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2006 г</a:t>
            </a:r>
            <a:endParaRPr b="1">
              <a:solidFill>
                <a:srgbClr val="674EA7"/>
              </a:solidFill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7426218" y="4019349"/>
            <a:ext cx="83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74EA7"/>
                </a:solidFill>
              </a:rPr>
              <a:t>2017 г </a:t>
            </a:r>
            <a:endParaRPr b="1">
              <a:solidFill>
                <a:srgbClr val="674EA7"/>
              </a:solidFill>
            </a:endParaRPr>
          </a:p>
        </p:txBody>
      </p:sp>
      <p:cxnSp>
        <p:nvCxnSpPr>
          <p:cNvPr id="88" name="Shape 88"/>
          <p:cNvCxnSpPr/>
          <p:nvPr/>
        </p:nvCxnSpPr>
        <p:spPr>
          <a:xfrm rot="5400000" flipH="1">
            <a:off x="549825" y="3143575"/>
            <a:ext cx="795000" cy="5007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Shape 89"/>
          <p:cNvSpPr txBox="1"/>
          <p:nvPr/>
        </p:nvSpPr>
        <p:spPr>
          <a:xfrm>
            <a:off x="227959" y="1775782"/>
            <a:ext cx="17682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„Хуманитарен“ – Български език и литература и</a:t>
            </a:r>
            <a:endParaRPr sz="1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„Хуманитарен“ - История и</a:t>
            </a:r>
            <a:endParaRPr sz="1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цивилизация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90" name="Shape 90"/>
          <p:cNvCxnSpPr/>
          <p:nvPr/>
        </p:nvCxnSpPr>
        <p:spPr>
          <a:xfrm rot="-5400000">
            <a:off x="2385750" y="3124225"/>
            <a:ext cx="824400" cy="510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Shape 91"/>
          <p:cNvSpPr txBox="1"/>
          <p:nvPr/>
        </p:nvSpPr>
        <p:spPr>
          <a:xfrm>
            <a:off x="2247984" y="2219350"/>
            <a:ext cx="1768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„Изкуства“ - </a:t>
            </a:r>
            <a:endParaRPr sz="12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Изобразително изкуство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92" name="Shape 92"/>
          <p:cNvCxnSpPr>
            <a:endCxn id="93" idx="2"/>
          </p:cNvCxnSpPr>
          <p:nvPr/>
        </p:nvCxnSpPr>
        <p:spPr>
          <a:xfrm rot="-5400000">
            <a:off x="3540275" y="2856525"/>
            <a:ext cx="1334400" cy="5799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Shape 93"/>
          <p:cNvSpPr txBox="1"/>
          <p:nvPr/>
        </p:nvSpPr>
        <p:spPr>
          <a:xfrm>
            <a:off x="3613325" y="1775775"/>
            <a:ext cx="17682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„Изкуства“ – Музика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94" name="Shape 94"/>
          <p:cNvCxnSpPr/>
          <p:nvPr/>
        </p:nvCxnSpPr>
        <p:spPr>
          <a:xfrm rot="-5400000">
            <a:off x="5010505" y="3178484"/>
            <a:ext cx="824400" cy="510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" name="Shape 95"/>
          <p:cNvSpPr txBox="1"/>
          <p:nvPr/>
        </p:nvSpPr>
        <p:spPr>
          <a:xfrm>
            <a:off x="4683089" y="2273609"/>
            <a:ext cx="1768200" cy="8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„Чуждоезиков“ – Съвременни и класически езици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96" name="Shape 96"/>
          <p:cNvCxnSpPr/>
          <p:nvPr/>
        </p:nvCxnSpPr>
        <p:spPr>
          <a:xfrm rot="-5400000">
            <a:off x="5811201" y="2869177"/>
            <a:ext cx="1610100" cy="3333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7" name="Shape 97"/>
          <p:cNvSpPr txBox="1"/>
          <p:nvPr/>
        </p:nvSpPr>
        <p:spPr>
          <a:xfrm>
            <a:off x="5626100" y="1672500"/>
            <a:ext cx="15483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„Изкуства“ – Хореография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98" name="Shape 98"/>
          <p:cNvCxnSpPr/>
          <p:nvPr/>
        </p:nvCxnSpPr>
        <p:spPr>
          <a:xfrm rot="5400000" flipH="1">
            <a:off x="6356750" y="2840475"/>
            <a:ext cx="2131800" cy="1605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Shape 99"/>
          <p:cNvSpPr txBox="1"/>
          <p:nvPr/>
        </p:nvSpPr>
        <p:spPr>
          <a:xfrm>
            <a:off x="7174400" y="1364950"/>
            <a:ext cx="17682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„Обществени науки“ – География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100" name="Shape 100"/>
          <p:cNvCxnSpPr/>
          <p:nvPr/>
        </p:nvCxnSpPr>
        <p:spPr>
          <a:xfrm rot="-5400000">
            <a:off x="7711280" y="3293809"/>
            <a:ext cx="1077000" cy="3840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Shape 101"/>
          <p:cNvSpPr txBox="1"/>
          <p:nvPr/>
        </p:nvSpPr>
        <p:spPr>
          <a:xfrm>
            <a:off x="7468054" y="2277642"/>
            <a:ext cx="16725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Професионално обучение по професия „Танцьор“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02" name="Shape 102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03" name="Shape 103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Shape 105"/>
          <p:cNvSpPr txBox="1"/>
          <p:nvPr/>
        </p:nvSpPr>
        <p:spPr>
          <a:xfrm>
            <a:off x="775575" y="564250"/>
            <a:ext cx="80490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ПРОФИЛИ</a:t>
            </a:r>
            <a:endParaRPr sz="2500" b="1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0" y="4647575"/>
            <a:ext cx="91440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|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4EA7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125" y="171512"/>
            <a:ext cx="3172213" cy="2123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923" y="1283394"/>
            <a:ext cx="3973230" cy="223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1698855" y="161900"/>
            <a:ext cx="31722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714719" y="2242316"/>
            <a:ext cx="31722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736606" y="4609938"/>
            <a:ext cx="31284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4647812" y="1237704"/>
            <a:ext cx="40104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4647625" y="3463450"/>
            <a:ext cx="40104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5400000">
            <a:off x="7501346" y="2339304"/>
            <a:ext cx="22584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 rot="5400000">
            <a:off x="2660069" y="3424235"/>
            <a:ext cx="24213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5400000">
            <a:off x="-479507" y="3424235"/>
            <a:ext cx="24213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5400000">
            <a:off x="663196" y="1194500"/>
            <a:ext cx="20976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5400000">
            <a:off x="4310389" y="678801"/>
            <a:ext cx="10662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rot="5400000">
            <a:off x="3560275" y="2371799"/>
            <a:ext cx="2231100" cy="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103825" y="4625688"/>
            <a:ext cx="91440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|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6" name="Shape 126"/>
          <p:cNvSpPr txBox="1"/>
          <p:nvPr/>
        </p:nvSpPr>
        <p:spPr>
          <a:xfrm rot="584901">
            <a:off x="7317111" y="3993374"/>
            <a:ext cx="1491841" cy="638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2018 г.</a:t>
            </a:r>
            <a:endParaRPr sz="3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4867350" y="-66075"/>
            <a:ext cx="42345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30</a:t>
            </a:r>
            <a:r>
              <a:rPr lang="en-GB" sz="25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години</a:t>
            </a:r>
            <a:endParaRPr sz="25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ние създаваме светове!</a:t>
            </a:r>
            <a:endParaRPr sz="25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8" name="Shape 128"/>
          <p:cNvSpPr txBox="1"/>
          <p:nvPr/>
        </p:nvSpPr>
        <p:spPr>
          <a:xfrm rot="-1268967">
            <a:off x="4610151" y="3670605"/>
            <a:ext cx="2844498" cy="63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СУ за ХНИ</a:t>
            </a:r>
            <a:endParaRPr sz="30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9" name="Shape 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933" y="2292663"/>
            <a:ext cx="3084733" cy="231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1698850" y="2230244"/>
            <a:ext cx="2949900" cy="5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43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623400" y="1921775"/>
            <a:ext cx="8046000" cy="295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7" name="Shape 137"/>
          <p:cNvSpPr txBox="1"/>
          <p:nvPr/>
        </p:nvSpPr>
        <p:spPr>
          <a:xfrm>
            <a:off x="1117650" y="2206325"/>
            <a:ext cx="7057500" cy="23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Издадените от училището дипломи се признават както в България, така и в чужбина. </a:t>
            </a: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Профилираното обучение дава възможност за успешна реализация на учениците. Възпитаниците на училището продължават образованието си в елитни университети както в България, така и в Европа и САЩ, обучавайки се в различни специалности: </a:t>
            </a: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икономика, право, банково дело, медицина, морски и хуманитарни науки, изкуства.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4E29AA"/>
              </a:gs>
              <a:gs pos="100000">
                <a:srgbClr val="1E123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ЗА УЧИЛИЩЕТО</a:t>
            </a:r>
            <a:endParaRPr sz="2500" b="1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2" name="Shape 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650100" y="4452275"/>
            <a:ext cx="7992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|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43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6D9EEB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6D9EEB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/>
          <p:nvPr/>
        </p:nvSpPr>
        <p:spPr>
          <a:xfrm>
            <a:off x="274975" y="4452275"/>
            <a:ext cx="8657700" cy="480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|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274975" y="1720813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990000" y="2140238"/>
            <a:ext cx="73128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паралелка от V до VII клас</a:t>
            </a:r>
            <a:endParaRPr sz="20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/>
            </a:r>
            <a:b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</a:b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Обучението е в непрофилирани паралелки с разширена подготовка по </a:t>
            </a: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български език и литература, хореография, изобразително изкуство и музика.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3" name="Shape 163"/>
          <p:cNvSpPr txBox="1"/>
          <p:nvPr/>
        </p:nvSpPr>
        <p:spPr>
          <a:xfrm>
            <a:off x="481100" y="1943150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Профил "Хуманитарни науки" (Български език и литература)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Профилиращи предмети</a:t>
            </a: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- Български език и литература, Английски език, История и цивилизация, Философия.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Интензивно изучаван език в VIII клас</a:t>
            </a: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- английски ( 18 часа седмично ).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Обучението по български език и литература дава възможност за формиране на задълбочени знания, свързани със закономерностите на художественото изобразяване, за адекватно осмисляне и интерпретиране на литературните текстове и разбиране на процесите в българската и световната литература.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65" name="Shape 165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15735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8" name="Shape 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851775" y="2921950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851775" y="3293134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851775" y="3445534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113660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6348229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3227020" y="2385913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6412726" y="2385925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5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chemeClr val="accent5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Shape 178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179" name="Shape 179"/>
          <p:cNvSpPr/>
          <p:nvPr/>
        </p:nvSpPr>
        <p:spPr>
          <a:xfrm>
            <a:off x="7457275" y="4205950"/>
            <a:ext cx="905700" cy="8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5122" y="4265615"/>
            <a:ext cx="734675" cy="7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7" name="Shape 187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00D2E9"/>
              </a:gs>
              <a:gs pos="100000">
                <a:srgbClr val="04596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chemeClr val="accent5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chemeClr val="accent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1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195" name="Shape 195"/>
          <p:cNvSpPr/>
          <p:nvPr/>
        </p:nvSpPr>
        <p:spPr>
          <a:xfrm>
            <a:off x="7457275" y="4205950"/>
            <a:ext cx="905700" cy="8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5122" y="4265615"/>
            <a:ext cx="734675" cy="7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0149" y="2462475"/>
            <a:ext cx="1454426" cy="19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351" y="1696901"/>
            <a:ext cx="1454425" cy="20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Shape 1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45125" y="1965765"/>
            <a:ext cx="1527863" cy="215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9938" y="1113025"/>
            <a:ext cx="145732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29202" y="3265975"/>
            <a:ext cx="1093573" cy="15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50713" y="2330075"/>
            <a:ext cx="1174009" cy="154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03700" y="1504749"/>
            <a:ext cx="1174001" cy="1598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83471" y="398312"/>
            <a:ext cx="834300" cy="64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-68575" y="0"/>
            <a:ext cx="9212575" cy="51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/>
          <p:nvPr/>
        </p:nvSpPr>
        <p:spPr>
          <a:xfrm>
            <a:off x="274975" y="1745875"/>
            <a:ext cx="8657700" cy="25917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11" name="Shape 211"/>
          <p:cNvSpPr txBox="1"/>
          <p:nvPr/>
        </p:nvSpPr>
        <p:spPr>
          <a:xfrm>
            <a:off x="481100" y="1943150"/>
            <a:ext cx="8245200" cy="23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От VIII до XII клас. Профил "Обществени науки" (История и цивилизации)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      Прием след завършен                             Срок на обучение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rPr>
              <a:t>Профилиращи предмети - История и цивилизации, Български език и литература, Английски език, Геограгия и икономика.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Интензивно изучаван език в VIII клас - английски ( 18 часа седмично ).</a:t>
            </a:r>
            <a:endParaRPr sz="120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4572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Изучаването на класически езици (старогръцки, латински и старобългарски) дава възможност за по-задълбочено вникване в историята на древните цивилизации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2096341" y="793475"/>
            <a:ext cx="69417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В резултат на усилената работа на ръководството, учителите и учениците, поетапно се създават, развиват и утвърждават профилите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0" y="326425"/>
            <a:ext cx="9144000" cy="787500"/>
          </a:xfrm>
          <a:prstGeom prst="rect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0" y="384998"/>
            <a:ext cx="9144000" cy="99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Shape 215"/>
          <p:cNvSpPr txBox="1"/>
          <p:nvPr/>
        </p:nvSpPr>
        <p:spPr>
          <a:xfrm>
            <a:off x="1344900" y="564248"/>
            <a:ext cx="73815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ОБУЧЕНИЕ в СУ за ХНИ - Варна</a:t>
            </a:r>
            <a:endParaRPr sz="2500" b="1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00" y="106572"/>
            <a:ext cx="1548374" cy="15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274975" y="4452275"/>
            <a:ext cx="4966800" cy="4800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СУ за ХНИ "Константин Преславски" - гр. Варна  www.nghni-varna.com</a:t>
            </a:r>
            <a:endParaRPr sz="10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851775" y="2921950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851775" y="3293134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851775" y="3445534"/>
            <a:ext cx="88500" cy="88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113660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6348229" y="2350827"/>
            <a:ext cx="982500" cy="4800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Shape 223"/>
          <p:cNvSpPr txBox="1"/>
          <p:nvPr/>
        </p:nvSpPr>
        <p:spPr>
          <a:xfrm>
            <a:off x="3227020" y="2385913"/>
            <a:ext cx="834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45F06"/>
                </a:solidFill>
                <a:latin typeface="Impact"/>
                <a:ea typeface="Impact"/>
                <a:cs typeface="Impact"/>
                <a:sym typeface="Impact"/>
              </a:rPr>
              <a:t>7 клас</a:t>
            </a:r>
            <a:endParaRPr>
              <a:solidFill>
                <a:srgbClr val="B45F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6412726" y="2385925"/>
            <a:ext cx="9057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B45F06"/>
                </a:solidFill>
                <a:latin typeface="Impact"/>
                <a:ea typeface="Impact"/>
                <a:cs typeface="Impact"/>
                <a:sym typeface="Impact"/>
              </a:rPr>
              <a:t>5 години</a:t>
            </a:r>
            <a:endParaRPr>
              <a:solidFill>
                <a:srgbClr val="B45F0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5369400" y="4451418"/>
            <a:ext cx="3474900" cy="4800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/>
          <p:cNvSpPr txBox="1"/>
          <p:nvPr/>
        </p:nvSpPr>
        <p:spPr>
          <a:xfrm>
            <a:off x="5722782" y="4510300"/>
            <a:ext cx="15903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УЧЕБЕН ПЛАН:</a:t>
            </a:r>
            <a:endParaRPr sz="1300" b="1"/>
          </a:p>
        </p:txBody>
      </p:sp>
      <p:sp>
        <p:nvSpPr>
          <p:cNvPr id="227" name="Shape 227"/>
          <p:cNvSpPr/>
          <p:nvPr/>
        </p:nvSpPr>
        <p:spPr>
          <a:xfrm>
            <a:off x="7493382" y="4205950"/>
            <a:ext cx="905700" cy="8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4502" y="4272792"/>
            <a:ext cx="734675" cy="731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1460</Words>
  <Application>Microsoft Office PowerPoint</Application>
  <PresentationFormat>On-screen Show (16:9)</PresentationFormat>
  <Paragraphs>159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Merriweather</vt:lpstr>
      <vt:lpstr>Comfortaa</vt:lpstr>
      <vt:lpstr>Roboto</vt:lpstr>
      <vt:lpstr>Arial</vt:lpstr>
      <vt:lpstr>Impact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Gruev</dc:creator>
  <cp:lastModifiedBy>Gruev</cp:lastModifiedBy>
  <cp:revision>2</cp:revision>
  <dcterms:modified xsi:type="dcterms:W3CDTF">2018-04-26T09:57:48Z</dcterms:modified>
</cp:coreProperties>
</file>